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1pPr>
    <a:lvl2pPr marL="0" marR="0" indent="457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2pPr>
    <a:lvl3pPr marL="0" marR="0" indent="914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3pPr>
    <a:lvl4pPr marL="0" marR="0" indent="1371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4pPr>
    <a:lvl5pPr marL="0" marR="0" indent="18288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5pPr>
    <a:lvl6pPr marL="0" marR="0" indent="22860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6pPr>
    <a:lvl7pPr marL="0" marR="0" indent="2743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7pPr>
    <a:lvl8pPr marL="0" marR="0" indent="3200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8pPr>
    <a:lvl9pPr marL="0" marR="0" indent="3657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-1029"/>
              <a:lumOff val="-15629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168224"/>
              <a:satOff val="18883"/>
              <a:lumOff val="-3184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00DBB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wholeTbl>
    <a:band2H>
      <a:tcTxStyle b="def" i="def"/>
      <a:tcStyle>
        <a:tcBdr/>
        <a:fill>
          <a:solidFill>
            <a:srgbClr val="FFFB00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410732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7370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DF9DF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114748"/>
              <a:satOff val="1446"/>
              <a:lumOff val="-8963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satOff val="-21357"/>
              <a:lumOff val="-20662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500" y="12268782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06500" y="7357839"/>
            <a:ext cx="21971000" cy="2006601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06500" y="2621719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09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6000"/>
              </a:spcBef>
              <a:buSzTx/>
              <a:buNone/>
              <a:defRPr sz="5000"/>
            </a:lvl1pPr>
            <a:lvl2pPr marL="0" indent="457200" defTabSz="825500">
              <a:spcBef>
                <a:spcPts val="6000"/>
              </a:spcBef>
              <a:buSzTx/>
              <a:buNone/>
              <a:defRPr sz="5000"/>
            </a:lvl2pPr>
            <a:lvl3pPr marL="0" indent="914400" defTabSz="825500">
              <a:spcBef>
                <a:spcPts val="6000"/>
              </a:spcBef>
              <a:buSzTx/>
              <a:buNone/>
              <a:defRPr sz="5000"/>
            </a:lvl3pPr>
            <a:lvl4pPr marL="0" indent="1371600" defTabSz="825500">
              <a:spcBef>
                <a:spcPts val="6000"/>
              </a:spcBef>
              <a:buSzTx/>
              <a:buNone/>
              <a:defRPr sz="5000"/>
            </a:lvl4pPr>
            <a:lvl5pPr marL="0" indent="1828800" defTabSz="8255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191644"/>
            <a:ext cx="21971000" cy="40894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207360"/>
            <a:ext cx="21971000" cy="735145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28667"/>
          </a:xfrm>
          <a:prstGeom prst="rect">
            <a:avLst/>
          </a:prstGeom>
        </p:spPr>
        <p:txBody>
          <a:bodyPr anchor="b"/>
          <a:lstStyle>
            <a:lvl1pPr marL="254000" indent="-2540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Attribution"/>
          <p:cNvSpPr txBox="1"/>
          <p:nvPr>
            <p:ph type="body" sz="quarter" idx="21" hasCustomPrompt="1"/>
          </p:nvPr>
        </p:nvSpPr>
        <p:spPr>
          <a:xfrm>
            <a:off x="5456257" y="9559997"/>
            <a:ext cx="13471486" cy="6985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lack and white close-up of curved pieces of paper"/>
          <p:cNvSpPr/>
          <p:nvPr>
            <p:ph type="pic" sz="quarter" idx="21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Gray disc against a gray background"/>
          <p:cNvSpPr/>
          <p:nvPr>
            <p:ph type="pic" sz="quarter" idx="22"/>
          </p:nvPr>
        </p:nvSpPr>
        <p:spPr>
          <a:xfrm>
            <a:off x="14897100" y="3632200"/>
            <a:ext cx="9131300" cy="64570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Abstract image of two gray discs intersecting"/>
          <p:cNvSpPr/>
          <p:nvPr>
            <p:ph type="pic" sz="half" idx="23"/>
          </p:nvPr>
        </p:nvSpPr>
        <p:spPr>
          <a:xfrm>
            <a:off x="-749300" y="3632200"/>
            <a:ext cx="113030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lack and white close-up of woven texture"/>
          <p:cNvSpPr/>
          <p:nvPr>
            <p:ph type="pic" idx="21"/>
          </p:nvPr>
        </p:nvSpPr>
        <p:spPr>
          <a:xfrm>
            <a:off x="-38100" y="-1293994"/>
            <a:ext cx="24447500" cy="162955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ay abstract curve and line"/>
          <p:cNvSpPr/>
          <p:nvPr>
            <p:ph type="pic" idx="21"/>
          </p:nvPr>
        </p:nvSpPr>
        <p:spPr>
          <a:xfrm>
            <a:off x="-50800" y="-1828800"/>
            <a:ext cx="24574500" cy="1737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Presentation Title"/>
          <p:cNvSpPr txBox="1"/>
          <p:nvPr>
            <p:ph type="title" hasCustomPrompt="1"/>
          </p:nvPr>
        </p:nvSpPr>
        <p:spPr>
          <a:xfrm>
            <a:off x="1206500" y="2611945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rridor of an open-air concrete structure under a partly cloudy sky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1494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View through a mesh-like ceiling under a blue sky"/>
          <p:cNvSpPr/>
          <p:nvPr>
            <p:ph type="pic" idx="22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500" y="3906899"/>
            <a:ext cx="21971004" cy="4648201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60642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1pPr>
      <a:lvl2pPr marL="914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2pPr>
      <a:lvl3pPr marL="1371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3pPr>
      <a:lvl4pPr marL="1828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4pPr>
      <a:lvl5pPr marL="22860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5pPr>
      <a:lvl6pPr marL="2743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6pPr>
      <a:lvl7pPr marL="3200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7pPr>
      <a:lvl8pPr marL="3657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8pPr>
      <a:lvl9pPr marL="4114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am Members: Carlos Rubio &amp; Stephanie Gregory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Team Members: Carlos Rubio &amp; Stephanie Gregory</a:t>
            </a:r>
          </a:p>
        </p:txBody>
      </p:sp>
      <p:sp>
        <p:nvSpPr>
          <p:cNvPr id="172" name="Final Project CS2810"/>
          <p:cNvSpPr txBox="1"/>
          <p:nvPr>
            <p:ph type="subTitle" sz="quarter" idx="1"/>
          </p:nvPr>
        </p:nvSpPr>
        <p:spPr>
          <a:xfrm>
            <a:off x="2010120" y="7357839"/>
            <a:ext cx="21167380" cy="2006601"/>
          </a:xfrm>
          <a:prstGeom prst="rect">
            <a:avLst/>
          </a:prstGeom>
        </p:spPr>
        <p:txBody>
          <a:bodyPr/>
          <a:lstStyle/>
          <a:p>
            <a:pPr/>
            <a:r>
              <a:t>Final Project CS2810</a:t>
            </a:r>
          </a:p>
        </p:txBody>
      </p:sp>
      <p:sp>
        <p:nvSpPr>
          <p:cNvPr id="173" name="Encrypting Machine"/>
          <p:cNvSpPr txBox="1"/>
          <p:nvPr>
            <p:ph type="ctrTitle"/>
          </p:nvPr>
        </p:nvSpPr>
        <p:spPr>
          <a:xfrm>
            <a:off x="1606386" y="1111709"/>
            <a:ext cx="20861228" cy="4488362"/>
          </a:xfrm>
          <a:prstGeom prst="rect">
            <a:avLst/>
          </a:prstGeom>
        </p:spPr>
        <p:txBody>
          <a:bodyPr/>
          <a:lstStyle/>
          <a:p>
            <a:pPr/>
            <a:r>
              <a:t>Encrypting Machine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6" name="View through a mesh-like ceiling under a blue sky" descr="View through a mesh-like ceiling under a blue sky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20617" t="0" r="21049" b="0"/>
          <a:stretch>
            <a:fillRect/>
          </a:stretch>
        </p:blipFill>
        <p:spPr>
          <a:xfrm>
            <a:off x="12382500" y="0"/>
            <a:ext cx="12001500" cy="13716000"/>
          </a:xfrm>
          <a:prstGeom prst="rect">
            <a:avLst/>
          </a:prstGeom>
        </p:spPr>
      </p:pic>
      <p:sp>
        <p:nvSpPr>
          <p:cNvPr id="177" name="What does it d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What does it do? </a:t>
            </a:r>
          </a:p>
        </p:txBody>
      </p:sp>
      <p:sp>
        <p:nvSpPr>
          <p:cNvPr id="178" name="Generate Caesar Cipher cod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Generate Caesar Cipher code</a:t>
            </a:r>
          </a:p>
          <a:p>
            <a:pPr/>
            <a:r>
              <a:t>Encryption by shifting right one alphabetical letter</a:t>
            </a:r>
          </a:p>
          <a:p>
            <a:pPr/>
            <a:r>
              <a:t>Decryption by shifting left one alphabetical letter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1" name="View through a mesh-like ceiling under a blue sky" descr="View through a mesh-like ceiling under a blue sky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20617" t="0" r="21049" b="0"/>
          <a:stretch>
            <a:fillRect/>
          </a:stretch>
        </p:blipFill>
        <p:spPr>
          <a:xfrm>
            <a:off x="12382500" y="0"/>
            <a:ext cx="12001500" cy="13716000"/>
          </a:xfrm>
          <a:prstGeom prst="rect">
            <a:avLst/>
          </a:prstGeom>
        </p:spPr>
      </p:pic>
      <p:sp>
        <p:nvSpPr>
          <p:cNvPr id="182" name="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Features</a:t>
            </a:r>
          </a:p>
        </p:txBody>
      </p:sp>
      <p:sp>
        <p:nvSpPr>
          <p:cNvPr id="183" name="Encryption mode is selected with the number 1 after being prompted…"/>
          <p:cNvSpPr txBox="1"/>
          <p:nvPr>
            <p:ph type="body" sz="half" idx="1"/>
          </p:nvPr>
        </p:nvSpPr>
        <p:spPr>
          <a:xfrm>
            <a:off x="1206500" y="4246008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Encryption mode is selected with the number 1 after being prompted</a:t>
            </a:r>
          </a:p>
          <a:p>
            <a:pPr/>
            <a:r>
              <a:t>Decryption mode is selected with the number 2 after being prompted</a:t>
            </a:r>
          </a:p>
          <a:p>
            <a:pPr/>
            <a:r>
              <a:t>You will enter three letters and receive three letters back that have shifted one letter right or left depending on what you have selected.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Main Program"/>
          <p:cNvSpPr txBox="1"/>
          <p:nvPr>
            <p:ph type="title"/>
          </p:nvPr>
        </p:nvSpPr>
        <p:spPr>
          <a:xfrm>
            <a:off x="1206500" y="633511"/>
            <a:ext cx="21971001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Main Program</a:t>
            </a:r>
          </a:p>
        </p:txBody>
      </p:sp>
      <p:sp>
        <p:nvSpPr>
          <p:cNvPr id="186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Initializes regist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8055" indent="-448055" defTabSz="2389572">
              <a:spcBef>
                <a:spcPts val="4600"/>
              </a:spcBef>
              <a:defRPr sz="3920"/>
            </a:pPr>
            <a:r>
              <a:t>Initializes registers</a:t>
            </a:r>
          </a:p>
          <a:p>
            <a:pPr marL="448055" indent="-448055" defTabSz="2389572">
              <a:spcBef>
                <a:spcPts val="4600"/>
              </a:spcBef>
              <a:defRPr sz="3920"/>
            </a:pPr>
            <a:r>
              <a:t>Prints welcome message</a:t>
            </a:r>
          </a:p>
          <a:p>
            <a:pPr marL="448055" indent="-448055" defTabSz="2389572">
              <a:spcBef>
                <a:spcPts val="4600"/>
              </a:spcBef>
              <a:defRPr sz="3920"/>
            </a:pPr>
            <a:r>
              <a:t>Select encrypt or decrypt</a:t>
            </a:r>
          </a:p>
          <a:p>
            <a:pPr marL="448055" indent="-448055" defTabSz="2389572">
              <a:spcBef>
                <a:spcPts val="4600"/>
              </a:spcBef>
              <a:defRPr sz="3920"/>
            </a:pPr>
            <a:r>
              <a:t>Input message</a:t>
            </a:r>
          </a:p>
          <a:p>
            <a:pPr marL="448055" indent="-448055" defTabSz="2389572">
              <a:spcBef>
                <a:spcPts val="4600"/>
              </a:spcBef>
              <a:defRPr sz="3920"/>
            </a:pPr>
            <a:r>
              <a:t>Input key</a:t>
            </a:r>
          </a:p>
          <a:p>
            <a:pPr marL="448055" indent="-448055" defTabSz="2389572">
              <a:spcBef>
                <a:spcPts val="4600"/>
              </a:spcBef>
              <a:defRPr sz="3920"/>
            </a:pPr>
            <a:r>
              <a:t>Encrypt or decrypt</a:t>
            </a:r>
          </a:p>
          <a:p>
            <a:pPr marL="448055" indent="-448055" defTabSz="2389572">
              <a:spcBef>
                <a:spcPts val="4600"/>
              </a:spcBef>
              <a:defRPr sz="3920"/>
            </a:pPr>
            <a:r>
              <a:t>End subroutine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Flowchar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Flowcharts </a:t>
            </a:r>
          </a:p>
        </p:txBody>
      </p:sp>
      <p:sp>
        <p:nvSpPr>
          <p:cNvPr id="190" name="Main Routin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Main Routine</a:t>
            </a:r>
          </a:p>
        </p:txBody>
      </p:sp>
      <p:sp>
        <p:nvSpPr>
          <p:cNvPr id="191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82880" indent="-182880" defTabSz="975335">
              <a:spcBef>
                <a:spcPts val="1800"/>
              </a:spcBef>
              <a:defRPr sz="1600"/>
            </a:pPr>
          </a:p>
        </p:txBody>
      </p:sp>
      <p:pic>
        <p:nvPicPr>
          <p:cNvPr id="19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499" y="4260642"/>
            <a:ext cx="14230181" cy="81532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election"/>
          <p:cNvSpPr txBox="1"/>
          <p:nvPr>
            <p:ph type="title"/>
          </p:nvPr>
        </p:nvSpPr>
        <p:spPr>
          <a:xfrm>
            <a:off x="1206500" y="633511"/>
            <a:ext cx="21971000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Selection</a:t>
            </a:r>
          </a:p>
        </p:txBody>
      </p:sp>
      <p:sp>
        <p:nvSpPr>
          <p:cNvPr id="195" name="Slide Subtitle"/>
          <p:cNvSpPr txBox="1"/>
          <p:nvPr>
            <p:ph type="body" idx="21"/>
          </p:nvPr>
        </p:nvSpPr>
        <p:spPr>
          <a:xfrm>
            <a:off x="1206500" y="2320652"/>
            <a:ext cx="21971001" cy="100330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Input Charact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Input Character</a:t>
            </a:r>
          </a:p>
          <a:p>
            <a:pPr/>
            <a:r>
              <a:t>Enter 0, error message </a:t>
            </a:r>
          </a:p>
          <a:p>
            <a:pPr/>
            <a:r>
              <a:t>Enter 1, convert to binary, add one for encryption</a:t>
            </a:r>
          </a:p>
          <a:p>
            <a:pPr/>
            <a:r>
              <a:t>Enter 2, convert to binary, subtract one for decryption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FlowChart"/>
          <p:cNvSpPr txBox="1"/>
          <p:nvPr>
            <p:ph type="title"/>
          </p:nvPr>
        </p:nvSpPr>
        <p:spPr>
          <a:xfrm>
            <a:off x="1206500" y="633511"/>
            <a:ext cx="21971000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FlowChart</a:t>
            </a:r>
          </a:p>
        </p:txBody>
      </p:sp>
      <p:sp>
        <p:nvSpPr>
          <p:cNvPr id="199" name="Input String Messag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Input String Message </a:t>
            </a:r>
          </a:p>
        </p:txBody>
      </p:sp>
      <p:sp>
        <p:nvSpPr>
          <p:cNvPr id="200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82880" indent="-182880" defTabSz="975335">
              <a:spcBef>
                <a:spcPts val="1800"/>
              </a:spcBef>
              <a:defRPr sz="1600"/>
            </a:pPr>
          </a:p>
        </p:txBody>
      </p:sp>
      <p:pic>
        <p:nvPicPr>
          <p:cNvPr id="20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500" y="4260642"/>
            <a:ext cx="5958322" cy="81290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Flowchart"/>
          <p:cNvSpPr txBox="1"/>
          <p:nvPr>
            <p:ph type="title"/>
          </p:nvPr>
        </p:nvSpPr>
        <p:spPr>
          <a:xfrm>
            <a:off x="1206500" y="633511"/>
            <a:ext cx="21971000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Flowchart</a:t>
            </a:r>
          </a:p>
        </p:txBody>
      </p:sp>
      <p:sp>
        <p:nvSpPr>
          <p:cNvPr id="204" name="Input Key"/>
          <p:cNvSpPr txBox="1"/>
          <p:nvPr>
            <p:ph type="body" idx="21"/>
          </p:nvPr>
        </p:nvSpPr>
        <p:spPr>
          <a:xfrm>
            <a:off x="1206500" y="2320652"/>
            <a:ext cx="21971001" cy="100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Input Key</a:t>
            </a:r>
          </a:p>
        </p:txBody>
      </p:sp>
      <p:sp>
        <p:nvSpPr>
          <p:cNvPr id="205" name="Slide bullet text"/>
          <p:cNvSpPr txBox="1"/>
          <p:nvPr>
            <p:ph type="body" idx="1"/>
          </p:nvPr>
        </p:nvSpPr>
        <p:spPr>
          <a:xfrm>
            <a:off x="1206500" y="4247942"/>
            <a:ext cx="21971001" cy="8256012"/>
          </a:xfrm>
          <a:prstGeom prst="rect">
            <a:avLst/>
          </a:prstGeom>
        </p:spPr>
        <p:txBody>
          <a:bodyPr/>
          <a:lstStyle/>
          <a:p>
            <a:pPr marL="182880" indent="-182880" defTabSz="975335">
              <a:spcBef>
                <a:spcPts val="1800"/>
              </a:spcBef>
              <a:defRPr sz="1600"/>
            </a:pPr>
          </a:p>
        </p:txBody>
      </p:sp>
      <p:pic>
        <p:nvPicPr>
          <p:cNvPr id="20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500" y="4247942"/>
            <a:ext cx="12570983" cy="81532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Flowcha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Flowchart</a:t>
            </a:r>
          </a:p>
        </p:txBody>
      </p:sp>
      <p:sp>
        <p:nvSpPr>
          <p:cNvPr id="209" name="Return Encrypted/Decrypted Messag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Return Encrypted/Decrypted Message</a:t>
            </a:r>
          </a:p>
        </p:txBody>
      </p:sp>
      <p:sp>
        <p:nvSpPr>
          <p:cNvPr id="210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82880" indent="-182880" defTabSz="975335">
              <a:spcBef>
                <a:spcPts val="1800"/>
              </a:spcBef>
              <a:defRPr sz="1600"/>
            </a:pPr>
          </a:p>
        </p:txBody>
      </p:sp>
      <p:pic>
        <p:nvPicPr>
          <p:cNvPr id="21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500" y="4260642"/>
            <a:ext cx="7499430" cy="81290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FF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